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49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9021DEE-B897-4076-AA88-0BE49803FDCF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Orochem Technologies Inc.    www.orochem.com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486904F-2620-4A91-9835-D55A40035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89FB70-5995-49AE-98B4-185AADB65B4C}" type="datetimeFigureOut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IN"/>
              <a:t>Orochem Technologies Inc.    www.orochem.com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4BADC7-DC70-4262-A99F-A265C3C5689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Orochem Technologies Inc.    www.orochem.com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72804-9FE8-4808-BB49-E9EC5A7F73CE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C032C-DB66-40A7-8D1A-3A429F1EFAC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B2B26-A75B-4378-9185-CA3DEE2110E0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4415-51AE-4823-B46B-DC7F6A0E63C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4"/>
            <a:ext cx="1543050" cy="6949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4"/>
            <a:ext cx="4514850" cy="6949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E95A4-2648-4555-AC40-604FE7692D3A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4314C-1685-4A05-9FF5-022528F7070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B4C24-D372-4DF5-A13F-A0F2EB1C68B4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4893F-B220-4DCA-B508-69D4E5E2079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20"/>
            <a:ext cx="5829300" cy="2012949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F73AF-048E-4BB7-B31A-85C88C9AED08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79B50-65FB-4835-9A97-76C1E82BFA0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10CA3-577F-4DE3-B5C2-223F6A45A4C2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7736F-BA36-430C-B9E8-24EDA575372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2479678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1" y="3352801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352801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85B34-D90D-4DCE-8A7D-A9CD3253F3AC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1E38E-B78C-4F53-AC5E-7391C923C44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6BF25-250B-410D-AB6E-613003515AC5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88F00-1CA1-4467-8F9F-EB7017581EA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CFC5-FCD7-4258-B4D6-E639A9486382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F6C7-EDB0-40B8-BB7B-D8FEA419084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8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6EBE-8A67-4CFC-8A3B-D21EFC7D1E24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44CB-EA26-467F-9F47-51D0C7894F0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2373313" y="1477963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6003926" y="7145337"/>
            <a:ext cx="115888" cy="20796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7938" y="7754938"/>
            <a:ext cx="6873876" cy="13890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3286126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30"/>
            <a:ext cx="1659636" cy="211016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8609E1-6FCE-4A51-9EBD-F8C2E9F20FE7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665"/>
            <a:ext cx="4572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1111F-2EC8-4CCD-90E6-65221791699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938" y="-11112"/>
            <a:ext cx="6873876" cy="13890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6" y="-11113"/>
            <a:ext cx="3571875" cy="8509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342900" y="939800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42900" y="2579688"/>
            <a:ext cx="617220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665"/>
            <a:ext cx="1600200" cy="4857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9262D9-4AFC-40C1-ABA2-457C2F8B45C2}" type="datetime1">
              <a:rPr lang="en-IN"/>
              <a:pPr>
                <a:defRPr/>
              </a:pPr>
              <a:t>15-04-2016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665"/>
            <a:ext cx="2514600" cy="4857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665"/>
            <a:ext cx="571500" cy="48577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5EF6EE-7536-4D7F-B395-3C3AA81C35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4288" y="271463"/>
            <a:ext cx="6884988" cy="8636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2" r:id="rId2"/>
    <p:sldLayoutId id="2147483801" r:id="rId3"/>
    <p:sldLayoutId id="2147483800" r:id="rId4"/>
    <p:sldLayoutId id="2147483799" r:id="rId5"/>
    <p:sldLayoutId id="2147483798" r:id="rId6"/>
    <p:sldLayoutId id="2147483797" r:id="rId7"/>
    <p:sldLayoutId id="2147483796" r:id="rId8"/>
    <p:sldLayoutId id="2147483804" r:id="rId9"/>
    <p:sldLayoutId id="2147483795" r:id="rId10"/>
    <p:sldLayoutId id="2147483794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997200" cy="53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/>
          </p:cNvSpPr>
          <p:nvPr/>
        </p:nvSpPr>
        <p:spPr bwMode="auto">
          <a:xfrm>
            <a:off x="188914" y="347663"/>
            <a:ext cx="4759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endParaRPr lang="en-US" sz="45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3" name="Content Placeholder 5"/>
          <p:cNvSpPr>
            <a:spLocks/>
          </p:cNvSpPr>
          <p:nvPr/>
        </p:nvSpPr>
        <p:spPr bwMode="auto">
          <a:xfrm>
            <a:off x="3321050" y="2363788"/>
            <a:ext cx="3086100" cy="455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200">
              <a:latin typeface="Constantia" pitchFamily="18" charset="0"/>
            </a:endParaRPr>
          </a:p>
        </p:txBody>
      </p:sp>
      <p:sp>
        <p:nvSpPr>
          <p:cNvPr id="15364" name="Content Placeholder 5"/>
          <p:cNvSpPr>
            <a:spLocks/>
          </p:cNvSpPr>
          <p:nvPr/>
        </p:nvSpPr>
        <p:spPr bwMode="auto">
          <a:xfrm>
            <a:off x="782639" y="6877051"/>
            <a:ext cx="49688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200">
              <a:latin typeface="Constantia" pitchFamily="18" charset="0"/>
            </a:endParaRP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836614" y="1979614"/>
            <a:ext cx="32400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	</a:t>
            </a:r>
            <a:endParaRPr lang="en-US" baseline="-25000"/>
          </a:p>
          <a:p>
            <a:endParaRPr lang="en-US" baseline="-25000"/>
          </a:p>
          <a:p>
            <a:endParaRPr lang="en-US" baseline="-25000"/>
          </a:p>
          <a:p>
            <a:endParaRPr lang="en-US"/>
          </a:p>
          <a:p>
            <a:endParaRPr lang="en-US" baseline="-25000"/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1" y="684214"/>
            <a:ext cx="6308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052513" y="6780214"/>
            <a:ext cx="243046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900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0" y="8893177"/>
            <a:ext cx="6858000" cy="25082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IN" dirty="0" smtClean="0">
                <a:solidFill>
                  <a:schemeClr val="bg1"/>
                </a:solidFill>
              </a:rPr>
              <a:t>www.orochem.com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11189"/>
            <a:ext cx="4508500" cy="246221"/>
          </a:xfrm>
          <a:prstGeom prst="rect">
            <a:avLst/>
          </a:prstGeom>
          <a:solidFill>
            <a:schemeClr val="accent4">
              <a:lumMod val="75000"/>
              <a:alpha val="76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2"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Catecholamine in 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Human 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Urine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08500" y="611189"/>
            <a:ext cx="2349500" cy="2462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Application Note: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AGWCX10001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6614" y="971552"/>
            <a:ext cx="5616575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06686D"/>
                </a:solidFill>
              </a:rPr>
              <a:t>Agility WCX SPE </a:t>
            </a:r>
            <a:r>
              <a:rPr lang="en-US" sz="1400" b="1" i="1" dirty="0">
                <a:solidFill>
                  <a:srgbClr val="06686D"/>
                </a:solidFill>
              </a:rPr>
              <a:t>Cartridges</a:t>
            </a:r>
            <a:endParaRPr lang="en-US" b="1" i="1" dirty="0">
              <a:solidFill>
                <a:srgbClr val="06686D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4814" y="1258889"/>
            <a:ext cx="1223962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3">
                    <a:lumMod val="50000"/>
                  </a:schemeClr>
                </a:solidFill>
              </a:rPr>
              <a:t>Compounds :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04664" y="2699792"/>
            <a:ext cx="31688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6686D"/>
                </a:solidFill>
              </a:rPr>
              <a:t>SPE EXTRACTION METHOD:</a:t>
            </a:r>
            <a:endParaRPr lang="en-US" sz="1200" dirty="0"/>
          </a:p>
          <a:p>
            <a:r>
              <a:rPr lang="en-US" sz="800" i="1" dirty="0" smtClean="0">
                <a:latin typeface="+mj-lt"/>
              </a:rPr>
              <a:t>(</a:t>
            </a:r>
            <a:r>
              <a:rPr lang="en-US" sz="800" i="1" dirty="0" err="1" smtClean="0">
                <a:latin typeface="+mj-lt"/>
              </a:rPr>
              <a:t>Agiltiy</a:t>
            </a:r>
            <a:r>
              <a:rPr lang="en-US" sz="800" i="1" dirty="0" smtClean="0">
                <a:latin typeface="+mj-lt"/>
              </a:rPr>
              <a:t> WCX SPE cartridge, 30 mg/3cc, SYAG8030-3)</a:t>
            </a:r>
            <a:endParaRPr lang="en-US" sz="800" dirty="0" smtClean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73016" y="2843808"/>
            <a:ext cx="3140968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HPLC METHOD: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1000" b="1" dirty="0" smtClean="0"/>
              <a:t>Column:	       </a:t>
            </a:r>
            <a:r>
              <a:rPr lang="en-US" sz="1000" dirty="0" err="1" smtClean="0"/>
              <a:t>Orochem</a:t>
            </a:r>
            <a:r>
              <a:rPr lang="en-US" sz="1000" dirty="0" smtClean="0"/>
              <a:t> </a:t>
            </a:r>
            <a:r>
              <a:rPr lang="en-US" sz="1000" dirty="0" err="1"/>
              <a:t>Reliasil</a:t>
            </a:r>
            <a:r>
              <a:rPr lang="en-US" sz="1000" dirty="0"/>
              <a:t> </a:t>
            </a:r>
            <a:r>
              <a:rPr lang="en-US" sz="1000" dirty="0" smtClean="0"/>
              <a:t>C18 </a:t>
            </a:r>
            <a:r>
              <a:rPr lang="en-US" sz="1000" dirty="0"/>
              <a:t>HPLC </a:t>
            </a:r>
            <a:endParaRPr lang="en-US" sz="1000" dirty="0" smtClean="0"/>
          </a:p>
          <a:p>
            <a:pPr>
              <a:defRPr/>
            </a:pPr>
            <a:r>
              <a:rPr lang="en-US" sz="1000" dirty="0" smtClean="0"/>
              <a:t>	       column 4.6x50  </a:t>
            </a:r>
            <a:r>
              <a:rPr lang="en-US" sz="1000" dirty="0"/>
              <a:t>mm, </a:t>
            </a:r>
            <a:r>
              <a:rPr lang="en-US" sz="1000" dirty="0" smtClean="0"/>
              <a:t>3 </a:t>
            </a:r>
            <a:r>
              <a:rPr lang="en-US" sz="1000" dirty="0"/>
              <a:t>µm.</a:t>
            </a:r>
          </a:p>
          <a:p>
            <a:pPr>
              <a:defRPr/>
            </a:pPr>
            <a:r>
              <a:rPr lang="en-US" sz="1000" b="1" dirty="0"/>
              <a:t>Part number</a:t>
            </a:r>
            <a:r>
              <a:rPr lang="en-US" sz="1000" dirty="0"/>
              <a:t>: </a:t>
            </a:r>
            <a:r>
              <a:rPr lang="en-US" sz="1000" dirty="0" smtClean="0"/>
              <a:t>          R3BI-101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Mobile phase:</a:t>
            </a:r>
            <a:r>
              <a:rPr lang="en-US" sz="1000" dirty="0"/>
              <a:t> </a:t>
            </a:r>
            <a:r>
              <a:rPr lang="en-US" sz="1000" dirty="0" smtClean="0"/>
              <a:t>        A: 0.1% formic acid in water</a:t>
            </a:r>
          </a:p>
          <a:p>
            <a:pPr>
              <a:defRPr/>
            </a:pPr>
            <a:r>
              <a:rPr lang="en-US" sz="1000" dirty="0" smtClean="0"/>
              <a:t>	       B: 0.1% formic acid in methanol </a:t>
            </a:r>
          </a:p>
          <a:p>
            <a:pPr>
              <a:defRPr/>
            </a:pPr>
            <a:r>
              <a:rPr lang="en-US" sz="1000" b="1" dirty="0" smtClean="0"/>
              <a:t>Gradient</a:t>
            </a:r>
            <a:r>
              <a:rPr lang="en-US" sz="1000" dirty="0" smtClean="0"/>
              <a:t>:                 Initial 1% B for 1 min, then gradient to 50% B at 3 min, and hold 1 min	</a:t>
            </a:r>
          </a:p>
          <a:p>
            <a:pPr>
              <a:defRPr/>
            </a:pPr>
            <a:r>
              <a:rPr lang="en-US" sz="1000" b="1" dirty="0" smtClean="0"/>
              <a:t>Flow </a:t>
            </a:r>
            <a:r>
              <a:rPr lang="en-US" sz="1000" b="1" dirty="0"/>
              <a:t>rate:</a:t>
            </a:r>
            <a:r>
              <a:rPr lang="en-US" sz="1000" dirty="0"/>
              <a:t> 	</a:t>
            </a:r>
            <a:r>
              <a:rPr lang="en-US" sz="1000" dirty="0" smtClean="0"/>
              <a:t>       0.5  </a:t>
            </a:r>
            <a:r>
              <a:rPr lang="en-US" sz="1000" dirty="0" err="1"/>
              <a:t>mL</a:t>
            </a:r>
            <a:r>
              <a:rPr lang="en-US" sz="1000" dirty="0"/>
              <a:t>/min</a:t>
            </a:r>
          </a:p>
          <a:p>
            <a:pPr>
              <a:defRPr/>
            </a:pPr>
            <a:r>
              <a:rPr lang="en-US" sz="1000" b="1" dirty="0"/>
              <a:t>Injection volume:</a:t>
            </a:r>
            <a:r>
              <a:rPr lang="en-US" sz="1000" dirty="0"/>
              <a:t> </a:t>
            </a:r>
            <a:r>
              <a:rPr lang="en-US" sz="1000" dirty="0" smtClean="0"/>
              <a:t>  20 µL</a:t>
            </a:r>
          </a:p>
          <a:p>
            <a:pPr>
              <a:defRPr/>
            </a:pPr>
            <a:endParaRPr lang="en-US" sz="1000" dirty="0" smtClean="0"/>
          </a:p>
          <a:p>
            <a:pPr>
              <a:defRPr/>
            </a:pPr>
            <a:r>
              <a:rPr lang="en-US" sz="1000" b="1" dirty="0" smtClean="0"/>
              <a:t>Retention times:</a:t>
            </a:r>
          </a:p>
          <a:p>
            <a:pPr>
              <a:defRPr/>
            </a:pPr>
            <a:endParaRPr lang="en-US" sz="1000" b="1" dirty="0" smtClean="0"/>
          </a:p>
          <a:p>
            <a:pPr>
              <a:defRPr/>
            </a:pPr>
            <a:r>
              <a:rPr lang="en-US" sz="1000" dirty="0" err="1" smtClean="0"/>
              <a:t>Norepinephrine</a:t>
            </a:r>
            <a:r>
              <a:rPr lang="en-US" sz="1000" dirty="0" smtClean="0"/>
              <a:t>: 1.8 min</a:t>
            </a:r>
          </a:p>
          <a:p>
            <a:pPr>
              <a:defRPr/>
            </a:pPr>
            <a:r>
              <a:rPr lang="en-US" sz="1000" dirty="0" smtClean="0"/>
              <a:t>Epinephrine: 2.3 min</a:t>
            </a:r>
          </a:p>
          <a:p>
            <a:pPr>
              <a:defRPr/>
            </a:pPr>
            <a:r>
              <a:rPr lang="en-US" sz="1000" dirty="0" smtClean="0"/>
              <a:t>Dopamine: 3.0 min</a:t>
            </a:r>
          </a:p>
          <a:p>
            <a:pPr>
              <a:defRPr/>
            </a:pPr>
            <a:endParaRPr lang="en-US" sz="1000" dirty="0" smtClean="0"/>
          </a:p>
          <a:p>
            <a:pPr>
              <a:defRPr/>
            </a:pPr>
            <a:r>
              <a:rPr lang="en-US" sz="1000" dirty="0" smtClean="0"/>
              <a:t>	       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32656" y="6228184"/>
            <a:ext cx="453650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MS/MS CONDITIONS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>
              <a:defRPr/>
            </a:pP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000" b="1" dirty="0"/>
              <a:t>Mass spectrometer: </a:t>
            </a:r>
            <a:r>
              <a:rPr lang="en-US" sz="1000" b="1" dirty="0" smtClean="0"/>
              <a:t> </a:t>
            </a:r>
            <a:r>
              <a:rPr lang="en-US" sz="1000" dirty="0" smtClean="0"/>
              <a:t>API3000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Ion source:</a:t>
            </a:r>
            <a:r>
              <a:rPr lang="en-US" sz="1000" dirty="0"/>
              <a:t> </a:t>
            </a:r>
            <a:r>
              <a:rPr lang="en-US" sz="1000" dirty="0" smtClean="0"/>
              <a:t>	          Turbo </a:t>
            </a:r>
            <a:r>
              <a:rPr lang="en-US" sz="1000" dirty="0" err="1"/>
              <a:t>Ionspary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Polarity:</a:t>
            </a:r>
            <a:r>
              <a:rPr lang="en-US" sz="1000" dirty="0"/>
              <a:t> 	</a:t>
            </a:r>
            <a:r>
              <a:rPr lang="en-US" sz="1000" dirty="0" smtClean="0"/>
              <a:t>          Positive</a:t>
            </a:r>
            <a:r>
              <a:rPr lang="en-US" sz="1000" dirty="0" smtClean="0">
                <a:solidFill>
                  <a:srgbClr val="FF0000"/>
                </a:solidFill>
              </a:rPr>
              <a:t>         </a:t>
            </a:r>
            <a:endParaRPr lang="en-US" sz="10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1000" b="1" dirty="0"/>
              <a:t>IS:	</a:t>
            </a:r>
            <a:r>
              <a:rPr lang="en-US" sz="1000" b="1" dirty="0" smtClean="0"/>
              <a:t>         3500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Temp.</a:t>
            </a:r>
            <a:r>
              <a:rPr lang="en-US" sz="1000" dirty="0"/>
              <a:t> 	</a:t>
            </a:r>
            <a:r>
              <a:rPr lang="en-US" sz="1000" dirty="0" smtClean="0"/>
              <a:t>         400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DP:	</a:t>
            </a:r>
            <a:r>
              <a:rPr lang="en-US" sz="1000" b="1" dirty="0" smtClean="0"/>
              <a:t>         </a:t>
            </a:r>
            <a:r>
              <a:rPr lang="en-US" sz="1000" dirty="0" smtClean="0"/>
              <a:t>various by </a:t>
            </a:r>
            <a:r>
              <a:rPr lang="en-US" sz="1000" dirty="0" err="1" smtClean="0"/>
              <a:t>analytes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CAD: 	</a:t>
            </a:r>
            <a:r>
              <a:rPr lang="en-US" sz="1000" b="1" dirty="0" smtClean="0"/>
              <a:t>         </a:t>
            </a:r>
            <a:r>
              <a:rPr lang="en-US" sz="1000" dirty="0" smtClean="0"/>
              <a:t>12</a:t>
            </a:r>
          </a:p>
          <a:p>
            <a:pPr>
              <a:defRPr/>
            </a:pPr>
            <a:r>
              <a:rPr lang="en-US" sz="1000" b="1" dirty="0" smtClean="0"/>
              <a:t>EP:	</a:t>
            </a:r>
            <a:r>
              <a:rPr lang="en-US" sz="1000" dirty="0" smtClean="0"/>
              <a:t>         10</a:t>
            </a:r>
          </a:p>
          <a:p>
            <a:pPr>
              <a:defRPr/>
            </a:pPr>
            <a:r>
              <a:rPr lang="en-US" sz="1000" b="1" dirty="0" smtClean="0"/>
              <a:t>CE:	</a:t>
            </a:r>
            <a:r>
              <a:rPr lang="en-US" sz="1000" dirty="0" smtClean="0"/>
              <a:t>         various by </a:t>
            </a:r>
            <a:r>
              <a:rPr lang="en-US" sz="1000" dirty="0" err="1" smtClean="0"/>
              <a:t>analytes</a:t>
            </a:r>
            <a:endParaRPr lang="en-US" sz="1000" dirty="0" smtClean="0"/>
          </a:p>
          <a:p>
            <a:pPr>
              <a:defRPr/>
            </a:pPr>
            <a:r>
              <a:rPr lang="en-US" sz="1000" b="1" dirty="0" smtClean="0"/>
              <a:t>CXP:</a:t>
            </a:r>
            <a:r>
              <a:rPr lang="en-US" sz="1000" dirty="0" smtClean="0"/>
              <a:t>	         10</a:t>
            </a:r>
          </a:p>
          <a:p>
            <a:pPr>
              <a:defRPr/>
            </a:pPr>
            <a:r>
              <a:rPr lang="en-US" sz="1000" b="1" dirty="0" smtClean="0"/>
              <a:t>Scan mode:	          </a:t>
            </a:r>
            <a:r>
              <a:rPr lang="en-US" sz="1000" dirty="0" smtClean="0"/>
              <a:t>MRM</a:t>
            </a:r>
          </a:p>
          <a:p>
            <a:pPr>
              <a:defRPr/>
            </a:pPr>
            <a:endParaRPr lang="en-US" sz="1000" dirty="0"/>
          </a:p>
        </p:txBody>
      </p:sp>
      <p:sp>
        <p:nvSpPr>
          <p:cNvPr id="15406" name="TextBox 46"/>
          <p:cNvSpPr txBox="1">
            <a:spLocks noChangeArrowheads="1"/>
          </p:cNvSpPr>
          <p:nvPr/>
        </p:nvSpPr>
        <p:spPr bwMode="auto">
          <a:xfrm>
            <a:off x="332656" y="2267744"/>
            <a:ext cx="64087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/>
              <a:t>	</a:t>
            </a:r>
            <a:r>
              <a:rPr lang="en-US" sz="1100" dirty="0" err="1" smtClean="0"/>
              <a:t>Norepinephrine</a:t>
            </a:r>
            <a:r>
              <a:rPr lang="en-US" sz="1100" dirty="0" smtClean="0"/>
              <a:t>	Epinephrine		Dopamine</a:t>
            </a:r>
            <a:endParaRPr lang="en-US" sz="1100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3429000" y="6660232"/>
          <a:ext cx="3024336" cy="143483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180228"/>
                <a:gridCol w="908003"/>
                <a:gridCol w="936105"/>
              </a:tblGrid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Steroids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Quantifier ions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Qualifier ions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Q1/Q3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Q1/Q3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Epinephrine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184.2/166.2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Arial" pitchFamily="34" charset="0"/>
                          <a:cs typeface="Arial" pitchFamily="34" charset="0"/>
                        </a:rPr>
                        <a:t>Norepinephrine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170.0/152.1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152.1/107.0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Dopamine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154.1/137.2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154.1/191.0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5" name="Picture 44" descr="norepinephr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68760" y="1475656"/>
            <a:ext cx="1249106" cy="680665"/>
          </a:xfrm>
          <a:prstGeom prst="rect">
            <a:avLst/>
          </a:prstGeom>
        </p:spPr>
      </p:pic>
      <p:pic>
        <p:nvPicPr>
          <p:cNvPr id="46" name="Picture 45" descr="Epinephrine_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40968" y="1547664"/>
            <a:ext cx="1131020" cy="622945"/>
          </a:xfrm>
          <a:prstGeom prst="rect">
            <a:avLst/>
          </a:prstGeom>
        </p:spPr>
      </p:pic>
      <p:pic>
        <p:nvPicPr>
          <p:cNvPr id="47" name="Picture 46" descr="Dopamine_sv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97152" y="1619672"/>
            <a:ext cx="1209463" cy="496069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404664" y="3131840"/>
            <a:ext cx="2952328" cy="2952328"/>
            <a:chOff x="404664" y="3131840"/>
            <a:chExt cx="2952328" cy="2952328"/>
          </a:xfrm>
        </p:grpSpPr>
        <p:sp>
          <p:nvSpPr>
            <p:cNvPr id="12" name="TextBox 11"/>
            <p:cNvSpPr txBox="1"/>
            <p:nvPr/>
          </p:nvSpPr>
          <p:spPr>
            <a:xfrm>
              <a:off x="2891341" y="3203848"/>
              <a:ext cx="25202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1000" dirty="0"/>
            </a:p>
          </p:txBody>
        </p:sp>
        <p:sp>
          <p:nvSpPr>
            <p:cNvPr id="29" name="Down Arrow 28"/>
            <p:cNvSpPr/>
            <p:nvPr/>
          </p:nvSpPr>
          <p:spPr bwMode="auto">
            <a:xfrm>
              <a:off x="1748814" y="3635896"/>
              <a:ext cx="134415" cy="144016"/>
            </a:xfrm>
            <a:prstGeom prst="downArrow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defTabSz="5068888">
                <a:defRPr/>
              </a:pPr>
              <a:endParaRPr lang="en-US" sz="10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04664" y="3131840"/>
              <a:ext cx="2952328" cy="504056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5068888">
                <a:defRPr/>
              </a:pPr>
              <a:r>
                <a:rPr lang="en-US" sz="1000" b="1" dirty="0" smtClean="0">
                  <a:solidFill>
                    <a:schemeClr val="tx1"/>
                  </a:solidFill>
                  <a:latin typeface="Arial" charset="0"/>
                </a:rPr>
                <a:t>Condition:</a:t>
              </a:r>
              <a:r>
                <a:rPr lang="en-US" sz="1000" dirty="0" smtClean="0">
                  <a:solidFill>
                    <a:schemeClr val="tx1"/>
                  </a:solidFill>
                  <a:latin typeface="Arial" charset="0"/>
                </a:rPr>
                <a:t> </a:t>
              </a:r>
              <a:endParaRPr lang="en-US" sz="1000" dirty="0">
                <a:solidFill>
                  <a:schemeClr val="tx1"/>
                </a:solidFill>
                <a:latin typeface="Arial" charset="0"/>
              </a:endParaRPr>
            </a:p>
            <a:p>
              <a:pPr algn="ctr" defTabSz="5068888">
                <a:defRPr/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mL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of ACN, followed by 1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mL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of 50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mM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NH</a:t>
              </a:r>
              <a:r>
                <a:rPr lang="en-US" sz="10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AC</a:t>
              </a:r>
            </a:p>
            <a:p>
              <a:pPr algn="ctr" defTabSz="5068888">
                <a:defRPr/>
              </a:pPr>
              <a:endParaRPr lang="en-US" sz="10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1" name="Down Arrow 30"/>
            <p:cNvSpPr/>
            <p:nvPr/>
          </p:nvSpPr>
          <p:spPr bwMode="auto">
            <a:xfrm>
              <a:off x="1748814" y="4932040"/>
              <a:ext cx="134415" cy="144016"/>
            </a:xfrm>
            <a:prstGeom prst="downArrow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defTabSz="5068888">
                <a:defRPr/>
              </a:pPr>
              <a:endParaRPr lang="en-US" sz="10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04664" y="5724128"/>
              <a:ext cx="2952327" cy="360040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5068888">
                <a:defRPr/>
              </a:pPr>
              <a:r>
                <a:rPr lang="en-US" sz="1000" b="1" dirty="0">
                  <a:solidFill>
                    <a:schemeClr val="tx1"/>
                  </a:solidFill>
                  <a:latin typeface="Arial" charset="0"/>
                </a:rPr>
                <a:t>Evaporate and Reconstitute:</a:t>
              </a:r>
            </a:p>
            <a:p>
              <a:pPr algn="ctr">
                <a:defRPr/>
              </a:pP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200 </a:t>
              </a:r>
              <a:r>
                <a:rPr lang="en-US" sz="1000" dirty="0">
                  <a:latin typeface="Arial" pitchFamily="34" charset="0"/>
                  <a:cs typeface="Arial" pitchFamily="34" charset="0"/>
                </a:rPr>
                <a:t>µL of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10</a:t>
              </a:r>
              <a:r>
                <a:rPr lang="en-US" sz="1000" dirty="0">
                  <a:latin typeface="Arial" pitchFamily="34" charset="0"/>
                  <a:cs typeface="Arial" pitchFamily="34" charset="0"/>
                </a:rPr>
                <a:t>%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methanol with 0.1% formic acid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  <a:p>
              <a:pPr algn="ctr" defTabSz="5068888">
                <a:defRPr/>
              </a:pPr>
              <a:endParaRPr lang="en-US" sz="1000" dirty="0">
                <a:solidFill>
                  <a:schemeClr val="tx1"/>
                </a:solidFill>
                <a:latin typeface="Arial" charset="0"/>
              </a:endParaRPr>
            </a:p>
            <a:p>
              <a:pPr algn="ctr" defTabSz="5068888">
                <a:defRPr/>
              </a:pPr>
              <a:endParaRPr lang="en-US" sz="10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04665" y="3851920"/>
              <a:ext cx="2952327" cy="360040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5068888">
                <a:defRPr/>
              </a:pPr>
              <a:r>
                <a:rPr lang="en-US" sz="1000" b="1" dirty="0" smtClean="0">
                  <a:solidFill>
                    <a:schemeClr val="tx1"/>
                  </a:solidFill>
                  <a:latin typeface="Arial" charset="0"/>
                </a:rPr>
                <a:t>Load:</a:t>
              </a:r>
              <a:endParaRPr lang="en-US" sz="1000" b="1" dirty="0">
                <a:solidFill>
                  <a:schemeClr val="tx1"/>
                </a:solidFill>
                <a:latin typeface="Arial" charset="0"/>
              </a:endParaRPr>
            </a:p>
            <a:p>
              <a:pPr algn="ctr"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0.2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mL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of human urine sample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Down Arrow 34"/>
            <p:cNvSpPr/>
            <p:nvPr/>
          </p:nvSpPr>
          <p:spPr bwMode="auto">
            <a:xfrm>
              <a:off x="1748814" y="4283968"/>
              <a:ext cx="134415" cy="144015"/>
            </a:xfrm>
            <a:prstGeom prst="downArrow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defTabSz="5068888">
                <a:defRPr/>
              </a:pPr>
              <a:endParaRPr lang="en-US" sz="10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04665" y="4499992"/>
              <a:ext cx="2952327" cy="360040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5068888">
                <a:defRPr/>
              </a:pPr>
              <a:r>
                <a:rPr lang="en-US" sz="1000" b="1" dirty="0" smtClean="0"/>
                <a:t>Wash:</a:t>
              </a:r>
              <a:endParaRPr lang="en-US" sz="1000" b="1" dirty="0"/>
            </a:p>
            <a:p>
              <a:pPr algn="ctr" defTabSz="5068888"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1000" dirty="0" err="1">
                  <a:latin typeface="Arial" pitchFamily="34" charset="0"/>
                  <a:cs typeface="Arial" pitchFamily="34" charset="0"/>
                </a:rPr>
                <a:t>mL</a:t>
              </a:r>
              <a:r>
                <a:rPr lang="en-US" sz="1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of 10% methanol, followed by 1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mL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of IPA</a:t>
              </a:r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404664" y="5148064"/>
              <a:ext cx="2952327" cy="360040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5068888">
                <a:defRPr/>
              </a:pPr>
              <a:r>
                <a:rPr lang="en-US" sz="1000" b="1" dirty="0" smtClean="0"/>
                <a:t>Elute:</a:t>
              </a:r>
              <a:endParaRPr lang="en-US" sz="1000" b="1" dirty="0"/>
            </a:p>
            <a:p>
              <a:pPr algn="ctr" defTabSz="5068888">
                <a:defRPr/>
              </a:pPr>
              <a:r>
                <a:rPr lang="en-US" sz="1000" dirty="0"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1000" dirty="0" err="1">
                  <a:latin typeface="Arial" pitchFamily="34" charset="0"/>
                  <a:cs typeface="Arial" pitchFamily="34" charset="0"/>
                </a:rPr>
                <a:t>mL</a:t>
              </a:r>
              <a:r>
                <a:rPr lang="en-US" sz="1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of 5% formic acid in ACN</a:t>
              </a:r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Down Arrow 48"/>
            <p:cNvSpPr/>
            <p:nvPr/>
          </p:nvSpPr>
          <p:spPr bwMode="auto">
            <a:xfrm>
              <a:off x="1700808" y="5580112"/>
              <a:ext cx="134415" cy="144016"/>
            </a:xfrm>
            <a:prstGeom prst="downArrow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defTabSz="5068888">
                <a:defRPr/>
              </a:pPr>
              <a:endParaRPr lang="en-US" sz="1000">
                <a:solidFill>
                  <a:schemeClr val="tx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997200" cy="53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11189"/>
            <a:ext cx="4508500" cy="246221"/>
          </a:xfrm>
          <a:prstGeom prst="rect">
            <a:avLst/>
          </a:prstGeom>
          <a:solidFill>
            <a:schemeClr val="accent4">
              <a:lumMod val="75000"/>
              <a:alpha val="76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Catecholamine in Human Urine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8500" y="611189"/>
            <a:ext cx="2349500" cy="2462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Application Note: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AGWCX10001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68760" y="6804248"/>
          <a:ext cx="4968552" cy="588201"/>
        </p:xfrm>
        <a:graphic>
          <a:graphicData uri="http://schemas.openxmlformats.org/drawingml/2006/table">
            <a:tbl>
              <a:tblPr/>
              <a:tblGrid>
                <a:gridCol w="1224136"/>
                <a:gridCol w="1444787"/>
                <a:gridCol w="1082841"/>
                <a:gridCol w="1216788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Times New Roman" pitchFamily="18" charset="0"/>
                        </a:rPr>
                        <a:t>Chemicals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Times New Roman" pitchFamily="18" charset="0"/>
                        </a:rPr>
                        <a:t>Norepinephrine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Times New Roman" pitchFamily="18" charset="0"/>
                        </a:rPr>
                        <a:t>Epinephrine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Times New Roman" pitchFamily="18" charset="0"/>
                        </a:rPr>
                        <a:t>Dopamine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6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  <a:cs typeface="Times New Roman" pitchFamily="18" charset="0"/>
                        </a:rPr>
                        <a:t>Recovery(%)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Times New Roman" pitchFamily="18" charset="0"/>
                        </a:rPr>
                        <a:t>93.9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Times New Roman" pitchFamily="18" charset="0"/>
                        </a:rPr>
                        <a:t>99.3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Times New Roman" pitchFamily="18" charset="0"/>
                        </a:rPr>
                        <a:t>86.8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86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  <a:cs typeface="Times New Roman" pitchFamily="18" charset="0"/>
                        </a:rPr>
                        <a:t>CV(%)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Times New Roman" pitchFamily="18" charset="0"/>
                        </a:rPr>
                        <a:t>11.6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Times New Roman" pitchFamily="18" charset="0"/>
                        </a:rPr>
                        <a:t>11.1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68760" y="6444208"/>
            <a:ext cx="1656184" cy="276999"/>
          </a:xfrm>
          <a:prstGeom prst="rect">
            <a:avLst/>
          </a:prstGeom>
          <a:ln w="31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RESULTS:</a:t>
            </a: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0" y="8893177"/>
            <a:ext cx="6858000" cy="25082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IN" dirty="0" smtClean="0">
                <a:solidFill>
                  <a:schemeClr val="bg1"/>
                </a:solidFill>
              </a:rPr>
              <a:t>www.orochem.com</a:t>
            </a:r>
            <a:endParaRPr lang="en-IN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52736" y="1259632"/>
            <a:ext cx="5256584" cy="4608512"/>
            <a:chOff x="1052736" y="1259632"/>
            <a:chExt cx="5256584" cy="460851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312" t="5154" r="2876" b="3783"/>
            <a:stretch>
              <a:fillRect/>
            </a:stretch>
          </p:blipFill>
          <p:spPr bwMode="auto">
            <a:xfrm>
              <a:off x="1052736" y="1259632"/>
              <a:ext cx="5256584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2625" t="3436" r="2876" b="5501"/>
            <a:stretch>
              <a:fillRect/>
            </a:stretch>
          </p:blipFill>
          <p:spPr bwMode="auto">
            <a:xfrm>
              <a:off x="1124744" y="2771800"/>
              <a:ext cx="5184576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2625" t="5154" r="2876" b="3783"/>
            <a:stretch>
              <a:fillRect/>
            </a:stretch>
          </p:blipFill>
          <p:spPr bwMode="auto">
            <a:xfrm>
              <a:off x="1124744" y="4211960"/>
              <a:ext cx="5184576" cy="1656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2596</TotalTime>
  <Words>155</Words>
  <Application>Microsoft Office PowerPoint</Application>
  <PresentationFormat>Letter Paper (8.5x11 in)</PresentationFormat>
  <Paragraphs>84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Sudhakar</dc:creator>
  <cp:lastModifiedBy>j z</cp:lastModifiedBy>
  <cp:revision>319</cp:revision>
  <dcterms:created xsi:type="dcterms:W3CDTF">2011-12-27T14:48:59Z</dcterms:created>
  <dcterms:modified xsi:type="dcterms:W3CDTF">2016-04-15T23:08:38Z</dcterms:modified>
</cp:coreProperties>
</file>